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1" r:id="rId3"/>
    <p:sldId id="258" r:id="rId4"/>
    <p:sldId id="283" r:id="rId5"/>
    <p:sldId id="285" r:id="rId6"/>
    <p:sldId id="282" r:id="rId7"/>
    <p:sldId id="28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75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AD5F6-A9AB-43AA-AC42-69D5B62DF35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736F-616C-4216-8B08-CCBFA07A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B23B-35FD-47FD-9387-4A3085EE7F7F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37/00000836-e6cba9e9/img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114298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000636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Выполнила учитель начальных классов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МБОУ СОШ с.Лопатина </a:t>
            </a:r>
            <a:r>
              <a:rPr lang="ru-RU" b="1" i="1" dirty="0" err="1" smtClean="0">
                <a:solidFill>
                  <a:srgbClr val="C00000"/>
                </a:solidFill>
                <a:latin typeface="Arial Narrow" pitchFamily="34" charset="0"/>
              </a:rPr>
              <a:t>Вертянова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 Н.Н</a:t>
            </a:r>
            <a:r>
              <a:rPr lang="ru-RU" b="1" i="1" dirty="0" smtClean="0">
                <a:solidFill>
                  <a:srgbClr val="007033"/>
                </a:solidFill>
                <a:latin typeface="Arial Narrow" pitchFamily="34" charset="0"/>
              </a:rPr>
              <a:t>.</a:t>
            </a:r>
            <a:endParaRPr lang="ru-RU" b="1" i="1" dirty="0">
              <a:solidFill>
                <a:srgbClr val="007033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642918"/>
            <a:ext cx="692948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 – класс </a:t>
            </a:r>
          </a:p>
          <a:p>
            <a:pPr algn="ctr"/>
            <a:r>
              <a:rPr lang="ru-RU" sz="4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ознакомлению с </a:t>
            </a:r>
            <a:endParaRPr lang="ru-RU" sz="4400" b="1" cap="none" spc="0" dirty="0" smtClean="0">
              <a:ln w="3155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приёмом </a:t>
            </a:r>
            <a:r>
              <a:rPr lang="ru-RU" sz="4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4400" b="1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Фишбоун</a:t>
            </a:r>
            <a:r>
              <a:rPr lang="ru-RU" sz="4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».</a:t>
            </a:r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10" name="Рисунок 9" descr="https://ds02.infourok.ru/uploads/ex/088d/0004273c-385aaf66/img12.jpg"/>
          <p:cNvPicPr/>
          <p:nvPr/>
        </p:nvPicPr>
        <p:blipFill>
          <a:blip r:embed="rId3" cstate="print"/>
          <a:srcRect t="30983" b="16667"/>
          <a:stretch>
            <a:fillRect/>
          </a:stretch>
        </p:blipFill>
        <p:spPr bwMode="auto">
          <a:xfrm>
            <a:off x="3929058" y="3357562"/>
            <a:ext cx="272571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http://900igr.net/up/datai/199593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УГ\3а класс\20190208_095349.jpg"/>
          <p:cNvPicPr/>
          <p:nvPr/>
        </p:nvPicPr>
        <p:blipFill>
          <a:blip r:embed="rId3" cstate="print"/>
          <a:srcRect t="10695" b="7209"/>
          <a:stretch>
            <a:fillRect/>
          </a:stretch>
        </p:blipFill>
        <p:spPr bwMode="auto">
          <a:xfrm>
            <a:off x="-214346" y="0"/>
            <a:ext cx="335758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3а класс\20190208_094513.jpg"/>
          <p:cNvPicPr/>
          <p:nvPr/>
        </p:nvPicPr>
        <p:blipFill>
          <a:blip r:embed="rId4" cstate="print"/>
          <a:srcRect b="21811"/>
          <a:stretch>
            <a:fillRect/>
          </a:stretch>
        </p:blipFill>
        <p:spPr bwMode="auto">
          <a:xfrm>
            <a:off x="-214346" y="3286124"/>
            <a:ext cx="328614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2857488" y="357166"/>
            <a:ext cx="6286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 Скажи мне, и я забуду.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Покажи мне, - я смогу запомнить.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Позволь мне это сделать самому,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 это станет моим навсегда»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Древняя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мудрость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http://900igr.net/up/datai/199593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Руслан\Desktop\20190319_150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28736"/>
            <a:ext cx="285752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Приём  «</a:t>
            </a:r>
            <a:r>
              <a:rPr lang="en-US" sz="3200" b="1" dirty="0" smtClean="0"/>
              <a:t>fishbone</a:t>
            </a:r>
            <a:r>
              <a:rPr lang="ru-RU" sz="3200" b="1" dirty="0" smtClean="0"/>
              <a:t>» </a:t>
            </a:r>
            <a:br>
              <a:rPr lang="ru-RU" sz="3200" b="1" dirty="0" smtClean="0"/>
            </a:br>
            <a:r>
              <a:rPr lang="ru-RU" sz="3200" b="1" dirty="0" smtClean="0"/>
              <a:t>(«</a:t>
            </a:r>
            <a:r>
              <a:rPr lang="ru-RU" sz="3200" b="1" dirty="0" err="1" smtClean="0"/>
              <a:t>фишбоун</a:t>
            </a:r>
            <a:r>
              <a:rPr lang="ru-RU" sz="3200" b="1" dirty="0" smtClean="0"/>
              <a:t>», в перев. «рыбий скелет»)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71612"/>
            <a:ext cx="29289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Этот прием очень нравится мне и моим </a:t>
            </a:r>
            <a:r>
              <a:rPr lang="ru-RU" sz="2400" b="1" dirty="0" smtClean="0"/>
              <a:t>ученикам. </a:t>
            </a:r>
            <a:r>
              <a:rPr lang="ru-RU" sz="2400" b="1" dirty="0" smtClean="0"/>
              <a:t>Слово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Фишбоун</a:t>
            </a:r>
            <a:r>
              <a:rPr lang="ru-RU" sz="2400" b="1" dirty="0" smtClean="0"/>
              <a:t>» дословно переводится как «рыбная кость».</a:t>
            </a:r>
          </a:p>
          <a:p>
            <a:r>
              <a:rPr lang="ru-RU" sz="2400" b="1" dirty="0" smtClean="0"/>
              <a:t>Схема или диаграмма «</a:t>
            </a:r>
            <a:r>
              <a:rPr lang="ru-RU" sz="2400" b="1" dirty="0" err="1" smtClean="0"/>
              <a:t>Фишбоун</a:t>
            </a:r>
            <a:r>
              <a:rPr lang="ru-RU" sz="2400" b="1" dirty="0" smtClean="0"/>
              <a:t>» придумана профессором Кауро </a:t>
            </a:r>
            <a:r>
              <a:rPr lang="ru-RU" sz="2400" b="1" dirty="0" err="1" smtClean="0"/>
              <a:t>Ишикава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786446" y="1714488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Данная схема помогает </a:t>
            </a:r>
          </a:p>
          <a:p>
            <a:r>
              <a:rPr lang="ru-RU" sz="2400" b="1" dirty="0" smtClean="0"/>
              <a:t>систематизировать полученные знания</a:t>
            </a:r>
          </a:p>
          <a:p>
            <a:r>
              <a:rPr lang="ru-RU" sz="2400" b="1" dirty="0" smtClean="0"/>
              <a:t> по основным категориям: причины, факты, выводы по теме.</a:t>
            </a:r>
          </a:p>
          <a:p>
            <a:r>
              <a:rPr lang="ru-RU" sz="2400" b="1" dirty="0" err="1" smtClean="0"/>
              <a:t>Фишбоун</a:t>
            </a:r>
            <a:r>
              <a:rPr lang="ru-RU" sz="2400" b="1" dirty="0" smtClean="0"/>
              <a:t> составляется заранее или заполняется вместе с учениками.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99593/0001-001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Руслан\Desktop\IMG_2857.JPG"/>
          <p:cNvPicPr/>
          <p:nvPr/>
        </p:nvPicPr>
        <p:blipFill>
          <a:blip r:embed="rId3" cstate="print"/>
          <a:srcRect l="2463" r="11084"/>
          <a:stretch>
            <a:fillRect/>
          </a:stretch>
        </p:blipFill>
        <p:spPr bwMode="auto">
          <a:xfrm>
            <a:off x="0" y="2857472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71480"/>
            <a:ext cx="892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Существуют 2 типа расположения:</a:t>
            </a:r>
            <a:r>
              <a:rPr lang="ru-RU" sz="2400" b="1" u="sng" dirty="0" smtClean="0"/>
              <a:t> горизонтальный </a:t>
            </a:r>
            <a:r>
              <a:rPr lang="ru-RU" sz="2400" b="1" dirty="0" smtClean="0"/>
              <a:t>(наиболее точно повторяет скелет рыбы, предпочтительнее использовать в начальных классах), </a:t>
            </a:r>
            <a:r>
              <a:rPr lang="ru-RU" sz="2400" b="1" u="sng" dirty="0" smtClean="0"/>
              <a:t>вертикальный</a:t>
            </a:r>
            <a:r>
              <a:rPr lang="ru-RU" sz="2400" b="1" dirty="0" smtClean="0"/>
              <a:t>( больше подходит для старшеклассников).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857364"/>
            <a:ext cx="38576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«Рыбий скелет» состоит из 4 блоков информации: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головы, в которой обозначается вопрос или проблема.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-косточек вверху или справа, где фиксируются причины и основные понятия того или иного явления, проблемы.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- косточек внизу (слева), подтверждающих наличие тех или иных причин.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-хвоста, содержащего выводы и обобщения по вопросу.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99593/0001-001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7724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Важно: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Чтобы решения проблемы были выстроены по степени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актуальности: чем ближе к голове, тем насущнее.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0131" y="1785926"/>
            <a:ext cx="80438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Фишбоун</a:t>
            </a:r>
            <a:r>
              <a:rPr lang="ru-RU" dirty="0" smtClean="0"/>
              <a:t> – это универсальный приём, которым можно пользоваться на уроках </a:t>
            </a:r>
          </a:p>
          <a:p>
            <a:r>
              <a:rPr lang="ru-RU" dirty="0" smtClean="0"/>
              <a:t>любого типа. Наиболее эффективно применяется на занятиях обобщения</a:t>
            </a:r>
          </a:p>
          <a:p>
            <a:r>
              <a:rPr lang="ru-RU" dirty="0" smtClean="0"/>
              <a:t> и систематизации полученных знаний, можно проводить целые уроки</a:t>
            </a:r>
          </a:p>
          <a:p>
            <a:r>
              <a:rPr lang="ru-RU" dirty="0" smtClean="0"/>
              <a:t> или как способ организации части </a:t>
            </a:r>
            <a:r>
              <a:rPr lang="ru-RU" dirty="0" smtClean="0"/>
              <a:t>урока</a:t>
            </a:r>
            <a:r>
              <a:rPr lang="ru-RU" dirty="0" smtClean="0"/>
              <a:t>, им можно пользоваться</a:t>
            </a:r>
          </a:p>
          <a:p>
            <a:r>
              <a:rPr lang="ru-RU" dirty="0" smtClean="0"/>
              <a:t> во внеурочное время.</a:t>
            </a:r>
            <a:endParaRPr lang="ru-RU" dirty="0"/>
          </a:p>
        </p:txBody>
      </p:sp>
      <p:pic>
        <p:nvPicPr>
          <p:cNvPr id="7" name="Рисунок 6" descr="E:\3а класс\20190206_093851.jpg"/>
          <p:cNvPicPr/>
          <p:nvPr/>
        </p:nvPicPr>
        <p:blipFill>
          <a:blip r:embed="rId3" cstate="print"/>
          <a:srcRect t="31619" r="5263"/>
          <a:stretch>
            <a:fillRect/>
          </a:stretch>
        </p:blipFill>
        <p:spPr bwMode="auto">
          <a:xfrm>
            <a:off x="5357786" y="3000372"/>
            <a:ext cx="378621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27C6~1\AppData\Local\Temp\Rar$DI00.054\20200726_163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5072098" cy="320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99593/0001-001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Руслан\Desktop\IMG_2863.JPG"/>
          <p:cNvPicPr/>
          <p:nvPr/>
        </p:nvPicPr>
        <p:blipFill>
          <a:blip r:embed="rId3" cstate="print"/>
          <a:srcRect r="11227"/>
          <a:stretch>
            <a:fillRect/>
          </a:stretch>
        </p:blipFill>
        <p:spPr bwMode="auto">
          <a:xfrm>
            <a:off x="5190031" y="0"/>
            <a:ext cx="3953969" cy="296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Руслан\Desktop\IMG_2866.JPG"/>
          <p:cNvPicPr/>
          <p:nvPr/>
        </p:nvPicPr>
        <p:blipFill>
          <a:blip r:embed="rId4" cstate="print"/>
          <a:srcRect l="19215" t="4025" b="10836"/>
          <a:stretch>
            <a:fillRect/>
          </a:stretch>
        </p:blipFill>
        <p:spPr bwMode="auto">
          <a:xfrm>
            <a:off x="1500166" y="1500174"/>
            <a:ext cx="37242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Руслан\Desktop\IMG_2865.JPG"/>
          <p:cNvPicPr/>
          <p:nvPr/>
        </p:nvPicPr>
        <p:blipFill>
          <a:blip r:embed="rId5" cstate="print"/>
          <a:srcRect l="3804" r="7959" b="39178"/>
          <a:stretch>
            <a:fillRect/>
          </a:stretch>
        </p:blipFill>
        <p:spPr bwMode="auto">
          <a:xfrm>
            <a:off x="0" y="3143248"/>
            <a:ext cx="378618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32353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Постановка проблемы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«Что такое успех?»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5000636"/>
            <a:ext cx="5094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Вывод: </a:t>
            </a:r>
            <a:r>
              <a:rPr lang="ru-RU" sz="2400" b="1" dirty="0" smtClean="0">
                <a:solidFill>
                  <a:srgbClr val="C00000"/>
                </a:solidFill>
              </a:rPr>
              <a:t>добиться положительных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результатов в разных сферах жизни.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916" y="3357562"/>
            <a:ext cx="413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Установив причины и факты,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сделали вывод.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37/00000836-e6cba9e9/img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114298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928670"/>
            <a:ext cx="69294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«Налови мне рыбы - и я буду сыт сегодня.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Научи меня ловить рыбу-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 я буду сыт до конца жизни»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(Японская пословица)</a:t>
            </a:r>
            <a:endParaRPr lang="ru-RU" sz="4000" b="1" cap="none" spc="0" dirty="0" smtClean="0">
              <a:ln w="3155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873</TotalTime>
  <Words>317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« Скажи мне, и я забуду. Покажи мне, - я смогу запомнить. Позволь мне это сделать самому, И это станет моим навсегда»   Древняя мудрость</vt:lpstr>
      <vt:lpstr>Приём  «fishbone»  («фишбоун», в перев. «рыбий скелет»)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Руслан</cp:lastModifiedBy>
  <cp:revision>89</cp:revision>
  <dcterms:created xsi:type="dcterms:W3CDTF">2019-02-05T19:50:41Z</dcterms:created>
  <dcterms:modified xsi:type="dcterms:W3CDTF">2020-07-27T13:35:18Z</dcterms:modified>
</cp:coreProperties>
</file>